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86" r:id="rId2"/>
    <p:sldId id="257" r:id="rId3"/>
    <p:sldId id="258" r:id="rId4"/>
    <p:sldId id="259" r:id="rId5"/>
    <p:sldId id="260" r:id="rId6"/>
    <p:sldId id="261" r:id="rId7"/>
    <p:sldId id="262" r:id="rId8"/>
    <p:sldId id="279" r:id="rId9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38" autoAdjust="0"/>
    <p:restoredTop sz="94660"/>
  </p:normalViewPr>
  <p:slideViewPr>
    <p:cSldViewPr snapToGrid="0">
      <p:cViewPr varScale="1">
        <p:scale>
          <a:sx n="85" d="100"/>
          <a:sy n="85" d="100"/>
        </p:scale>
        <p:origin x="79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9ED14EC6-D938-4F2A-BA60-D9701A301DFD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739664F6-966D-4B7E-8126-DFA65253F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03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724-2086-4EFB-9430-F42CE841F4DE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B59-47CC-463F-9008-CE9C6A5DC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2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724-2086-4EFB-9430-F42CE841F4DE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B59-47CC-463F-9008-CE9C6A5DC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98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724-2086-4EFB-9430-F42CE841F4DE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B59-47CC-463F-9008-CE9C6A5DC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53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724-2086-4EFB-9430-F42CE841F4DE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B59-47CC-463F-9008-CE9C6A5DC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7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724-2086-4EFB-9430-F42CE841F4DE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B59-47CC-463F-9008-CE9C6A5DC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0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724-2086-4EFB-9430-F42CE841F4DE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B59-47CC-463F-9008-CE9C6A5DC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2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724-2086-4EFB-9430-F42CE841F4DE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B59-47CC-463F-9008-CE9C6A5DC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3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724-2086-4EFB-9430-F42CE841F4DE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B59-47CC-463F-9008-CE9C6A5DC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5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724-2086-4EFB-9430-F42CE841F4DE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B59-47CC-463F-9008-CE9C6A5DC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5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724-2086-4EFB-9430-F42CE841F4DE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B59-47CC-463F-9008-CE9C6A5DC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76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E724-2086-4EFB-9430-F42CE841F4DE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82B59-47CC-463F-9008-CE9C6A5DC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5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0E724-2086-4EFB-9430-F42CE841F4DE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82B59-47CC-463F-9008-CE9C6A5DC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4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hyperlink" Target="http://www.abunawaf.com/post-658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hyperlink" Target="http://www.abunawaf.com/post-658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hyperlink" Target="http://www.abunawaf.com/post-658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10" Type="http://schemas.openxmlformats.org/officeDocument/2006/relationships/image" Target="../media/image26.jpeg"/><Relationship Id="rId4" Type="http://schemas.openxmlformats.org/officeDocument/2006/relationships/image" Target="../media/image20.jpeg"/><Relationship Id="rId9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image" Target="../media/image27.jpeg"/><Relationship Id="rId7" Type="http://schemas.openxmlformats.org/officeDocument/2006/relationships/image" Target="../media/image31.jpeg"/><Relationship Id="rId2" Type="http://schemas.openxmlformats.org/officeDocument/2006/relationships/hyperlink" Target="http://www.abunawaf.com/post-658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التدرج اللوني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اعداد</a:t>
            </a:r>
          </a:p>
          <a:p>
            <a:pPr algn="r"/>
            <a:r>
              <a:rPr lang="ar-S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م. </a:t>
            </a: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نبيل محمد صالح </a:t>
            </a:r>
          </a:p>
          <a:p>
            <a:pPr algn="r"/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قسم هندسة العمارة / كلية الهندسة جامعة ديالى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817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231" y="2204864"/>
            <a:ext cx="7766029" cy="446449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4834880" cy="2650306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SA" sz="8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تدرج اللوني </a:t>
            </a:r>
          </a:p>
        </p:txBody>
      </p:sp>
    </p:spTree>
    <p:extLst>
      <p:ext uri="{BB962C8B-B14F-4D97-AF65-F5344CB8AC3E}">
        <p14:creationId xmlns:p14="http://schemas.microsoft.com/office/powerpoint/2010/main" val="2735088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260648"/>
            <a:ext cx="3672408" cy="633670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19769054">
            <a:off x="1824150" y="2459259"/>
            <a:ext cx="2448272" cy="1143000"/>
          </a:xfrm>
          <a:effectLst>
            <a:glow rad="101600">
              <a:schemeClr val="accent2">
                <a:satMod val="175000"/>
                <a:alpha val="40000"/>
              </a:schemeClr>
            </a:glow>
            <a:outerShdw blurRad="44450" dist="50800" dir="5400000" sx="96000" rotWithShape="0">
              <a:srgbClr val="000000">
                <a:alpha val="34000"/>
              </a:srgbClr>
            </a:outerShdw>
            <a:softEdge rad="635000"/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الالوان الاساسية </a:t>
            </a:r>
            <a:b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4294967295"/>
          </p:nvPr>
        </p:nvSpPr>
        <p:spPr>
          <a:xfrm>
            <a:off x="2135560" y="-27384"/>
            <a:ext cx="8352928" cy="6408712"/>
          </a:xfrm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Autofit/>
          </a:bodyPr>
          <a:lstStyle/>
          <a:p>
            <a:r>
              <a:rPr lang="ar-SA" sz="1600" b="1" dirty="0"/>
              <a:t>من المهم تبسيط عجلة الألوان لفهمها جيداً , في العجلة الألوان 12 لون و يمكن مشاهدة كل لون في صورة فاتحة و متوسطة و غامقة أي أن مجموع الألوان بدرجاتها 36 لون لكن عند النظرة الأولى يظهر لنا ال12 لون و في حالتها النقية فقط , و للتعرف على هذه الألوان و أنواعها و كيف تكونت و تجمعت يجب التعرف على أقسامها :</a:t>
            </a:r>
            <a:br>
              <a:rPr lang="ar-SA" sz="1600" b="1" dirty="0"/>
            </a:br>
            <a:br>
              <a:rPr lang="ar-SA" sz="1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ar-SA" sz="1600" b="1" dirty="0">
                <a:solidFill>
                  <a:schemeClr val="accent6">
                    <a:lumMod val="50000"/>
                  </a:schemeClr>
                </a:solidFill>
              </a:rPr>
              <a:t>1- الألوان الأولية : و هي الأحمر , الأصفر , الأزرق </a:t>
            </a:r>
            <a:br>
              <a:rPr lang="ar-SA" sz="1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ar-SA" sz="1600" b="1" dirty="0">
                <a:solidFill>
                  <a:schemeClr val="accent6">
                    <a:lumMod val="50000"/>
                  </a:schemeClr>
                </a:solidFill>
              </a:rPr>
              <a:t>هي الأساس و التي يتكون منها جميع الألوان الأخرى عن طريق المزج بينها أو بعض منها بنسب مختلفة . </a:t>
            </a:r>
            <a:br>
              <a:rPr lang="ar-SA" sz="1600" b="1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ar-SA" sz="1600" b="1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ar-SA" sz="1600" b="1" dirty="0">
                <a:solidFill>
                  <a:schemeClr val="accent2"/>
                </a:solidFill>
              </a:rPr>
            </a:br>
            <a:r>
              <a:rPr lang="ar-SA" sz="1600" b="1" dirty="0">
                <a:solidFill>
                  <a:schemeClr val="accent2"/>
                </a:solidFill>
              </a:rPr>
              <a:t>2- الألوان الثانوية : و هي البرتقالي و الأخضر و البنفسجي </a:t>
            </a:r>
            <a:br>
              <a:rPr lang="ar-SA" sz="1600" b="1" dirty="0">
                <a:solidFill>
                  <a:schemeClr val="accent2"/>
                </a:solidFill>
              </a:rPr>
            </a:br>
            <a:r>
              <a:rPr lang="ar-SA" sz="1600" b="1" dirty="0">
                <a:solidFill>
                  <a:schemeClr val="accent2"/>
                </a:solidFill>
              </a:rPr>
              <a:t>وموقعها يتوسط المسافة بين الألوان الأولية على عجلة الألوان , و تتكون من مزج الألوان الأساسية </a:t>
            </a:r>
            <a:br>
              <a:rPr lang="ar-SA" sz="1600" b="1" dirty="0">
                <a:solidFill>
                  <a:schemeClr val="accent2"/>
                </a:solidFill>
              </a:rPr>
            </a:br>
            <a:r>
              <a:rPr lang="ar-SA" sz="1600" b="1" dirty="0">
                <a:solidFill>
                  <a:schemeClr val="accent2"/>
                </a:solidFill>
              </a:rPr>
              <a:t>أصفر + أحمر = برتقالي </a:t>
            </a:r>
            <a:br>
              <a:rPr lang="ar-SA" sz="1600" b="1" dirty="0">
                <a:solidFill>
                  <a:schemeClr val="accent2"/>
                </a:solidFill>
              </a:rPr>
            </a:br>
            <a:r>
              <a:rPr lang="ar-SA" sz="1600" b="1" dirty="0">
                <a:solidFill>
                  <a:schemeClr val="accent2"/>
                </a:solidFill>
              </a:rPr>
              <a:t>أزرق + أصفر = أخضر </a:t>
            </a:r>
            <a:br>
              <a:rPr lang="ar-SA" sz="1600" b="1" dirty="0">
                <a:solidFill>
                  <a:schemeClr val="accent2"/>
                </a:solidFill>
              </a:rPr>
            </a:br>
            <a:r>
              <a:rPr lang="ar-SA" sz="1600" b="1" dirty="0">
                <a:solidFill>
                  <a:schemeClr val="accent2"/>
                </a:solidFill>
              </a:rPr>
              <a:t>أحمر + أزرق = بنفسجي ( أرجواني ) </a:t>
            </a:r>
            <a:br>
              <a:rPr lang="ar-SA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br>
              <a:rPr lang="ar-SA" sz="1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1600" b="1" dirty="0">
                <a:solidFill>
                  <a:schemeClr val="accent1">
                    <a:lumMod val="75000"/>
                  </a:schemeClr>
                </a:solidFill>
              </a:rPr>
              <a:t>3- الألوان الوسطية : و هي نتيجة المزج بين لون أولي و لون ثانوي متجاورة في عجلة الألوان . </a:t>
            </a:r>
            <a:br>
              <a:rPr lang="ar-SA" sz="1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1600" b="1" dirty="0">
                <a:solidFill>
                  <a:schemeClr val="accent1">
                    <a:lumMod val="75000"/>
                  </a:schemeClr>
                </a:solidFill>
              </a:rPr>
              <a:t>أحمر ( أولي ) + بنفسجي ( ثانوي ) = بنفسجي محمر </a:t>
            </a:r>
            <a:br>
              <a:rPr lang="ar-SA" sz="1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1600" b="1" dirty="0">
                <a:solidFill>
                  <a:schemeClr val="accent1">
                    <a:lumMod val="75000"/>
                  </a:schemeClr>
                </a:solidFill>
              </a:rPr>
              <a:t>و هناك 6 ألوان وسطية في عجلة الألوان وهي : </a:t>
            </a:r>
            <a:br>
              <a:rPr lang="ar-SA" sz="1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A" sz="1600" b="1" dirty="0">
                <a:solidFill>
                  <a:schemeClr val="accent1">
                    <a:lumMod val="75000"/>
                  </a:schemeClr>
                </a:solidFill>
              </a:rPr>
              <a:t>الأصفر المخضر , الأزرق المخضر , البنفسجي المزرق , البنفسجي المحمر , البرتقالي المحمر , البرتقالي المصفر </a:t>
            </a:r>
            <a:br>
              <a:rPr lang="ar-SA" sz="1600" b="1" dirty="0"/>
            </a:br>
            <a:br>
              <a:rPr lang="ar-SA" sz="16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ar-SA" sz="14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2351584" y="5661248"/>
            <a:ext cx="7848872" cy="12311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>
                <a:solidFill>
                  <a:schemeClr val="accent1">
                    <a:lumMod val="50000"/>
                  </a:schemeClr>
                </a:solidFill>
              </a:rPr>
              <a:t>قد تتعجب و تسأل نفسك لون مثل البني من أين تكون ؟ </a:t>
            </a:r>
            <a:br>
              <a:rPr lang="ar-SA" sz="2000" b="1" dirty="0"/>
            </a:br>
            <a:r>
              <a:rPr lang="ar-SA" sz="2000" b="1" dirty="0"/>
              <a:t>غالباً ما يتكون البني من درجات غامقة و كثافة عالية لألوان الدافئة </a:t>
            </a:r>
          </a:p>
          <a:p>
            <a:r>
              <a:rPr lang="ar-SA" sz="2000" b="1" dirty="0"/>
              <a:t>كالبرتقالي المحمر و البرتقالي المصفر . </a:t>
            </a:r>
            <a:br>
              <a:rPr lang="ar-SA" sz="1400" b="1" dirty="0"/>
            </a:br>
            <a:endParaRPr lang="ar-SA" sz="1400" dirty="0"/>
          </a:p>
        </p:txBody>
      </p:sp>
    </p:spTree>
    <p:extLst>
      <p:ext uri="{BB962C8B-B14F-4D97-AF65-F5344CB8AC3E}">
        <p14:creationId xmlns:p14="http://schemas.microsoft.com/office/powerpoint/2010/main" val="106644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صورة 51" descr="الوصف: فلنتعلم الفراشات تناسق الألوان 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803" y="259086"/>
            <a:ext cx="4762500" cy="28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صورة 50" descr="الوصف: فلنتعلم الفراشات تناسق الألوان ">
            <a:hlinkClick r:id="rId2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5" y="2071886"/>
            <a:ext cx="1263505" cy="92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48327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483270" y="3082409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483270" y="3863459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صورة 49" descr="الوصف: فلنتعلم الفراشات تناسق الألوان ">
            <a:hlinkClick r:id="rId2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303" y="476672"/>
            <a:ext cx="4204157" cy="229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صورة 48" descr="الوصف: فلنتعلم الفراشات تناسق الألوان ">
            <a:hlinkClick r:id="rId2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24" y="1854184"/>
            <a:ext cx="1313866" cy="92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0635670" y="3025259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0635670" y="2948315"/>
            <a:ext cx="184731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ar-SA" sz="1000">
                <a:solidFill>
                  <a:srgbClr val="3E3E3E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endParaRPr lang="ar-SA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6" name="صورة 47" descr="الوصف: فلنتعلم الفراشات تناسق الألوان ">
            <a:hlinkClick r:id="rId2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583" y="3477112"/>
            <a:ext cx="4752975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صورة 46" descr="الوصف: فلنتعلم الفراشات تناسق الألوان ">
            <a:hlinkClick r:id="rId2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136" y="5445224"/>
            <a:ext cx="1285513" cy="906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0483270" y="322528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0483270" y="3977759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1" name="صورة 45" descr="الوصف: فلنتعلم الفراشات تناسق الألوان ">
            <a:hlinkClick r:id="rId2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7" y="3630701"/>
            <a:ext cx="475297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صورة 44" descr="الوصف: فلنتعلم الفراشات تناسق الألوان ">
            <a:hlinkClick r:id="rId2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301208"/>
            <a:ext cx="1253481" cy="884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10483270" y="2872859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10483270" y="36253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638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صورة 43" descr="الوصف: فلنتعلم الفراشات تناسق الألوان 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"/>
            <a:ext cx="4762500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صورة 42" descr="الوصف: فلنتعلم الفراشات تناسق الألوان ">
            <a:hlinkClick r:id="rId2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496" y="2204865"/>
            <a:ext cx="1224136" cy="848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48327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483270" y="292048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483270" y="3672959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5" name="صورة 41" descr="الوصف: فلنتعلم الفراشات تناسق الألوان ">
            <a:hlinkClick r:id="rId2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945" y="692696"/>
            <a:ext cx="4762500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صورة 40" descr="الوصف: فلنتعلم الفراشات تناسق الألوان ">
            <a:hlinkClick r:id="rId2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262" y="2542034"/>
            <a:ext cx="10858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048327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483270" y="288238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0483270" y="36253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60" name="صورة 39" descr="الوصف: فلنتعلم الفراشات تناسق الألوان ">
            <a:hlinkClick r:id="rId2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582" y="3483590"/>
            <a:ext cx="4524418" cy="2895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صورة 38" descr="الوصف: فلنتعلم الفراشات تناسق الألوان ">
            <a:hlinkClick r:id="rId2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436" y="5301209"/>
            <a:ext cx="1427229" cy="101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1048327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10483270" y="33205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0483270" y="40825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65" name="صورة 69" descr="الوصف: http://images.abunawaf.com/2008/02/14/1293618_l.jpg">
            <a:hlinkClick r:id="rId2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815" y="3478855"/>
            <a:ext cx="4762500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صورة 68" descr="الوصف: http://images.abunawaf.com/2008/02/14/1293571_s.jpg">
            <a:hlinkClick r:id="rId2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446" y="5220642"/>
            <a:ext cx="1253042" cy="872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10635670" y="3082409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10635670" y="3825359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570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صورة 67" descr="الوصف: http://images.abunawaf.com/2008/02/14/1293602_l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108" y="152028"/>
            <a:ext cx="4733925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صورة 66" descr="الوصف: http://images.abunawaf.com/2008/02/14/1293580_s.jpg">
            <a:hlinkClick r:id="rId2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832" y="1844825"/>
            <a:ext cx="1282824" cy="893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483270" y="29014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483270" y="364438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9" name="صورة 65" descr="الوصف: http://images.abunawaf.com/2008/02/14/1293610_l.jpg">
            <a:hlinkClick r:id="rId2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3" y="404659"/>
            <a:ext cx="4195025" cy="27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صورة 64" descr="الوصف: http://images.abunawaf.com/2008/02/14/1293568_s.jpg">
            <a:hlinkClick r:id="rId2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360" y="2132857"/>
            <a:ext cx="1265933" cy="915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483270" y="333958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0483270" y="4111109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84" name="صورة 63" descr="الوصف: http://images.abunawaf.com/2008/02/14/1293611_l.jpg">
            <a:hlinkClick r:id="rId2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074" y="3506886"/>
            <a:ext cx="4752975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صورة 62" descr="الوصف: http://images.abunawaf.com/2008/02/14/1293594_s.jpg">
            <a:hlinkClick r:id="rId2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107" y="5589240"/>
            <a:ext cx="1280432" cy="90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10483270" y="3330059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0483270" y="40825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89" name="صورة 59" descr="الوصف: http://images.abunawaf.com/2008/02/14/1293609_l.jpg">
            <a:hlinkClick r:id="rId2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827" y="3284014"/>
            <a:ext cx="4228231" cy="275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صورة 58" descr="الوصف: http://images.abunawaf.com/2008/02/14/1293590_s.jpg">
            <a:hlinkClick r:id="rId2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3" y="5035647"/>
            <a:ext cx="1199752" cy="94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1048327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10483270" y="337768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10483270" y="41587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977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صورة 57" descr="الوصف: http://images.abunawaf.com/2008/02/14/1293620_l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540" y="44625"/>
            <a:ext cx="4762500" cy="28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صورة 56" descr="الوصف: http://images.abunawaf.com/2008/02/14/1293589_s.jpg">
            <a:hlinkClick r:id="rId2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840" y="1959266"/>
            <a:ext cx="1210816" cy="854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483270" y="3082409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483270" y="383488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3" name="صورة 55" descr="الوصف: http://images.abunawaf.com/2008/02/14/1293621_l.jpg">
            <a:hlinkClick r:id="rId2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041" y="54125"/>
            <a:ext cx="4211959" cy="285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صورة 54" descr="الوصف: http://images.abunawaf.com/2008/02/14/1293569_s.jpg">
            <a:hlinkClick r:id="rId2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368" y="2060848"/>
            <a:ext cx="10668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483270" y="3501509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0483270" y="4263509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8" name="صورة 53" descr="الوصف: http://images.abunawaf.com/2008/02/14/1293617_l.jpg">
            <a:hlinkClick r:id="rId2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657" y="3267075"/>
            <a:ext cx="4752975" cy="280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صورة 52" descr="الوصف: http://images.abunawaf.com/2008/02/14/1293582_s.jpg">
            <a:hlinkClick r:id="rId2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664" y="5172984"/>
            <a:ext cx="1224136" cy="848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10483270" y="307288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0483270" y="3825359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009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83633" y="2636912"/>
            <a:ext cx="6512511" cy="248583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عود لسانك</a:t>
            </a:r>
            <a:br>
              <a:rPr lang="ar-SA" dirty="0"/>
            </a:br>
            <a:r>
              <a:rPr lang="ar-SA" dirty="0"/>
              <a:t>تمتعي معنا بمشاهدة </a:t>
            </a:r>
            <a:br>
              <a:rPr lang="ar-SA" dirty="0"/>
            </a:br>
            <a:r>
              <a:rPr lang="ar-SA" dirty="0" err="1"/>
              <a:t>ماهو</a:t>
            </a:r>
            <a:r>
              <a:rPr lang="ar-SA" dirty="0"/>
              <a:t> مفيد</a:t>
            </a:r>
          </a:p>
        </p:txBody>
      </p:sp>
    </p:spTree>
    <p:extLst>
      <p:ext uri="{BB962C8B-B14F-4D97-AF65-F5344CB8AC3E}">
        <p14:creationId xmlns:p14="http://schemas.microsoft.com/office/powerpoint/2010/main" val="418304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276</Words>
  <Application>Microsoft Office PowerPoint</Application>
  <PresentationFormat>Widescreen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نسق Office</vt:lpstr>
      <vt:lpstr>التدرج اللوني</vt:lpstr>
      <vt:lpstr>تدرج اللوني </vt:lpstr>
      <vt:lpstr>الالوان الاساسية  </vt:lpstr>
      <vt:lpstr>PowerPoint Presentation</vt:lpstr>
      <vt:lpstr>PowerPoint Presentation</vt:lpstr>
      <vt:lpstr>PowerPoint Presentation</vt:lpstr>
      <vt:lpstr>PowerPoint Presentation</vt:lpstr>
      <vt:lpstr>عود لسانك تمتعي معنا بمشاهدة  ماهو مفيد</vt:lpstr>
    </vt:vector>
  </TitlesOfParts>
  <Company>Al-M3mary Al-Nabil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Nabil Al-Ansary</dc:creator>
  <cp:lastModifiedBy>Nabil Al-Ansary</cp:lastModifiedBy>
  <cp:revision>4</cp:revision>
  <dcterms:created xsi:type="dcterms:W3CDTF">2018-11-13T07:51:59Z</dcterms:created>
  <dcterms:modified xsi:type="dcterms:W3CDTF">2022-11-23T06:26:59Z</dcterms:modified>
</cp:coreProperties>
</file>